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6"/>
  </p:notesMasterIdLst>
  <p:sldIdLst>
    <p:sldId id="256" r:id="rId2"/>
    <p:sldId id="271" r:id="rId3"/>
    <p:sldId id="257" r:id="rId4"/>
    <p:sldId id="258" r:id="rId5"/>
    <p:sldId id="260" r:id="rId6"/>
    <p:sldId id="265" r:id="rId7"/>
    <p:sldId id="263" r:id="rId8"/>
    <p:sldId id="270" r:id="rId9"/>
    <p:sldId id="266" r:id="rId10"/>
    <p:sldId id="272" r:id="rId11"/>
    <p:sldId id="276" r:id="rId12"/>
    <p:sldId id="278" r:id="rId13"/>
    <p:sldId id="267" r:id="rId14"/>
    <p:sldId id="268" r:id="rId15"/>
  </p:sldIdLst>
  <p:sldSz cx="12192000" cy="6858000"/>
  <p:notesSz cx="6858000" cy="9144000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Roboto" panose="020B0604020202020204" charset="0"/>
      <p:regular r:id="rId25"/>
      <p:bold r:id="rId26"/>
      <p:italic r:id="rId27"/>
      <p:boldItalic r:id="rId28"/>
    </p:embeddedFont>
    <p:embeddedFont>
      <p:font typeface="Tw Cen MT" panose="020B0602020104020603" pitchFamily="34" charset="0"/>
      <p:regular r:id="rId29"/>
      <p:bold r:id="rId30"/>
      <p:italic r:id="rId31"/>
      <p:boldItalic r:id="rId32"/>
    </p:embeddedFont>
    <p:embeddedFont>
      <p:font typeface="Trebuchet MS" panose="020B0603020202020204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theme" Target="theme/theme1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3358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7471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41563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84593718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8548580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421906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339290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39862879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1957725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4177394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73469016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98619102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0490820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178518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09837215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3503161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1326143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olidFill>
                  <a:schemeClr val="dk2"/>
                </a:solidFill>
              </a:rPr>
              <a:pPr/>
              <a:t>‹#›</a:t>
            </a:fld>
            <a:endParaRPr lang="en-US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951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03834538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4328987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0000-1234-1234-1234-123412341234}" type="slidenum">
              <a:rPr lang="en-US" sz="100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/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1104535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2122100" y="140678"/>
            <a:ext cx="8348952" cy="2307101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400" b="1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Target Enterprises LTD</a:t>
            </a:r>
          </a:p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18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ISDS 555 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ubTitle" idx="1"/>
          </p:nvPr>
        </p:nvSpPr>
        <p:spPr>
          <a:xfrm>
            <a:off x="2122100" y="2447779"/>
            <a:ext cx="8545900" cy="2912013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t" anchorCtr="0">
            <a:no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buClr>
                <a:srgbClr val="888888"/>
              </a:buClr>
              <a:buSzPct val="25000"/>
            </a:pPr>
            <a:endParaRPr lang="en-US" sz="2720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buClr>
                <a:srgbClr val="888888"/>
              </a:buClr>
              <a:buSzPct val="25000"/>
            </a:pPr>
            <a:endParaRPr lang="en-US" sz="2720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buClr>
                <a:srgbClr val="888888"/>
              </a:buClr>
              <a:buSzPct val="25000"/>
            </a:pPr>
            <a:endParaRPr lang="en-US" sz="2720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buClr>
                <a:srgbClr val="888888"/>
              </a:buClr>
              <a:buSzPct val="25000"/>
            </a:pPr>
            <a:endParaRPr lang="en-US" sz="2720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buClr>
                <a:srgbClr val="888888"/>
              </a:buClr>
              <a:buSzPct val="25000"/>
            </a:pPr>
            <a:endParaRPr lang="en-US" sz="2720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buClr>
                <a:srgbClr val="888888"/>
              </a:buClr>
              <a:buSzPct val="25000"/>
            </a:pPr>
            <a:endParaRPr lang="en-US" sz="2720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buClr>
                <a:srgbClr val="888888"/>
              </a:buClr>
              <a:buSzPct val="25000"/>
            </a:pPr>
            <a:r>
              <a:rPr lang="en-US" sz="2720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Presented to : Prof. Ester Gonzalez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2687" y="1821765"/>
            <a:ext cx="2447778" cy="24477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4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Challenges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t" anchorCtr="0">
            <a:noAutofit/>
          </a:bodyPr>
          <a:lstStyle/>
          <a:p>
            <a:pPr marL="457200" indent="-457200"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  <a:sym typeface="Calibri"/>
              </a:rPr>
              <a:t>Creating a Web Application (in C# &amp; .NET)</a:t>
            </a:r>
          </a:p>
          <a:p>
            <a:pPr marL="457200" indent="-457200"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</a:rPr>
              <a:t>Integrating Application with Database (SQL)</a:t>
            </a:r>
          </a:p>
          <a:p>
            <a:pPr marL="457200" indent="-457200"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  <a:sym typeface="Calibri"/>
              </a:rPr>
              <a:t>Providing Logic Behind Code</a:t>
            </a:r>
          </a:p>
          <a:p>
            <a:pPr marL="457200" indent="-457200"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</a:rPr>
              <a:t>Integrating data from different sources</a:t>
            </a:r>
          </a:p>
          <a:p>
            <a:pPr marL="457200" indent="-457200">
              <a:spcBef>
                <a:spcPts val="0"/>
              </a:spcBef>
            </a:pPr>
            <a:endParaRPr sz="2800" dirty="0">
              <a:solidFill>
                <a:schemeClr val="bg1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693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832" y="233648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Web Application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85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03C431B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5324" y="0"/>
            <a:ext cx="13335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209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1981200" y="867438"/>
            <a:ext cx="8229600" cy="764415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400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idx="1"/>
          </p:nvPr>
        </p:nvSpPr>
        <p:spPr>
          <a:xfrm>
            <a:off x="1923075" y="1631853"/>
            <a:ext cx="8229600" cy="5106572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t" anchorCtr="0">
            <a:noAutofit/>
          </a:bodyPr>
          <a:lstStyle/>
          <a:p>
            <a:pPr marL="482600" indent="-457200">
              <a:spcBef>
                <a:spcPts val="0"/>
              </a:spcBef>
            </a:pPr>
            <a:r>
              <a:rPr lang="en-IN" dirty="0">
                <a:solidFill>
                  <a:schemeClr val="bg1"/>
                </a:solidFill>
              </a:rPr>
              <a:t>Problems were becoming crucial for Target due to the limitations of the company’s current system and so the managing director was seeking for a solution.</a:t>
            </a:r>
          </a:p>
          <a:p>
            <a:pPr marL="482600" indent="-457200"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 The new OMS enables Target to manage and review its inventory efficiently.</a:t>
            </a:r>
          </a:p>
          <a:p>
            <a:pPr marL="482600" indent="-457200"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The new OMS saves computer storage space and saves postal cost due to removal of duplicate and redundant data.</a:t>
            </a:r>
          </a:p>
          <a:p>
            <a:pPr marL="482600" indent="-457200"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The new system is electronically operated and managed.</a:t>
            </a:r>
          </a:p>
          <a:p>
            <a:pPr marL="482600" indent="-457200"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All departments are computerized and integrated for an efficient work flow.</a:t>
            </a:r>
          </a:p>
          <a:p>
            <a:pPr marL="482600" indent="-457200">
              <a:spcBef>
                <a:spcPts val="0"/>
              </a:spcBef>
            </a:pP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73305" y="2658798"/>
            <a:ext cx="57818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Thank You !</a:t>
            </a:r>
            <a:endParaRPr lang="en-IN" sz="5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1868882" y="128371"/>
            <a:ext cx="8222100" cy="1118400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400" b="1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Team 8</a:t>
            </a:r>
            <a:endParaRPr lang="en-US" sz="1800" b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ubTitle" idx="1"/>
          </p:nvPr>
        </p:nvSpPr>
        <p:spPr>
          <a:xfrm>
            <a:off x="2178360" y="1482138"/>
            <a:ext cx="2454601" cy="445137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t" anchorCtr="0">
            <a:no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buClr>
                <a:srgbClr val="888888"/>
              </a:buClr>
              <a:buSzPct val="25000"/>
            </a:pPr>
            <a:r>
              <a:rPr lang="en-US" sz="2800" cap="none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Apurva</a:t>
            </a:r>
            <a:r>
              <a:rPr lang="en-US" sz="2800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Desai</a:t>
            </a:r>
          </a:p>
        </p:txBody>
      </p:sp>
      <p:sp>
        <p:nvSpPr>
          <p:cNvPr id="2" name="Rectangle 1"/>
          <p:cNvSpPr/>
          <p:nvPr/>
        </p:nvSpPr>
        <p:spPr>
          <a:xfrm>
            <a:off x="2178359" y="3791702"/>
            <a:ext cx="2286000" cy="43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0000"/>
              </a:lnSpc>
              <a:spcBef>
                <a:spcPts val="544"/>
              </a:spcBef>
              <a:buClr>
                <a:srgbClr val="888888"/>
              </a:buClr>
              <a:buSzPct val="25000"/>
            </a:pPr>
            <a:r>
              <a:rPr lang="en-US" sz="28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Jaymin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Joshi</a:t>
            </a:r>
          </a:p>
        </p:txBody>
      </p:sp>
      <p:sp>
        <p:nvSpPr>
          <p:cNvPr id="3" name="Rectangle 2"/>
          <p:cNvSpPr/>
          <p:nvPr/>
        </p:nvSpPr>
        <p:spPr>
          <a:xfrm>
            <a:off x="7276971" y="1599251"/>
            <a:ext cx="2618025" cy="4456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80000"/>
              </a:lnSpc>
              <a:spcBef>
                <a:spcPts val="544"/>
              </a:spcBef>
              <a:buClr>
                <a:srgbClr val="888888"/>
              </a:buClr>
              <a:buSzPct val="25000"/>
            </a:pPr>
            <a:r>
              <a:rPr lang="en-US" sz="28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Bhaviya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Gandani</a:t>
            </a:r>
            <a:endParaRPr lang="en-US" sz="28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276970" y="3806699"/>
            <a:ext cx="1718740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80000"/>
              </a:lnSpc>
              <a:spcBef>
                <a:spcPts val="544"/>
              </a:spcBef>
              <a:buClr>
                <a:srgbClr val="888888"/>
              </a:buClr>
              <a:buSzPct val="25000"/>
            </a:pPr>
            <a:r>
              <a:rPr lang="en-US" sz="28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Xinbei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Zhu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4522" y="2152650"/>
            <a:ext cx="13335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06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400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idx="1"/>
          </p:nvPr>
        </p:nvSpPr>
        <p:spPr>
          <a:xfrm>
            <a:off x="1981200" y="1600200"/>
            <a:ext cx="8229600" cy="4803600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t" anchorCtr="0">
            <a:noAutofit/>
          </a:bodyPr>
          <a:lstStyle/>
          <a:p>
            <a:pPr marL="457200" indent="-381000">
              <a:spcBef>
                <a:spcPts val="0"/>
              </a:spcBef>
              <a:buClr>
                <a:schemeClr val="dk1"/>
              </a:buClr>
              <a:buSzPct val="100000"/>
              <a:buFont typeface="Calibri"/>
            </a:pPr>
            <a:r>
              <a:rPr lang="en-US" dirty="0">
                <a:solidFill>
                  <a:schemeClr val="bg1"/>
                </a:solidFill>
              </a:rPr>
              <a:t>A small direct-mail order company started in 1993 which markets a variety of luxury, consumer and novelty items.</a:t>
            </a:r>
          </a:p>
          <a:p>
            <a:pPr marL="457200" indent="-381000">
              <a:spcBef>
                <a:spcPts val="0"/>
              </a:spcBef>
              <a:buSzPct val="100000"/>
            </a:pPr>
            <a:r>
              <a:rPr lang="en-US" dirty="0">
                <a:solidFill>
                  <a:schemeClr val="bg1"/>
                </a:solidFill>
              </a:rPr>
              <a:t>Main departments: Marketing, Accounting, Orders processing, Dispatch, Purchasing.</a:t>
            </a:r>
          </a:p>
          <a:p>
            <a:pPr marL="457200" indent="-381000">
              <a:spcBef>
                <a:spcPts val="0"/>
              </a:spcBef>
              <a:buSzPct val="100000"/>
            </a:pPr>
            <a:r>
              <a:rPr lang="en-US" dirty="0">
                <a:solidFill>
                  <a:schemeClr val="bg1"/>
                </a:solidFill>
              </a:rPr>
              <a:t>Target have several clerical staff who are responsible for ordering and receiving new goods from suppliers, process incoming orders and dispatch goods to customers.</a:t>
            </a:r>
          </a:p>
          <a:p>
            <a:pPr marL="457200" indent="-381000">
              <a:spcBef>
                <a:spcPts val="0"/>
              </a:spcBef>
              <a:buSzPct val="100000"/>
            </a:pPr>
            <a:r>
              <a:rPr lang="en-US" dirty="0">
                <a:solidFill>
                  <a:schemeClr val="bg1"/>
                </a:solidFill>
              </a:rPr>
              <a:t>The company is partially computerized, and uses packages for performing tasks like budget formation and management reporting.</a:t>
            </a:r>
          </a:p>
          <a:p>
            <a:pPr marL="0" indent="0">
              <a:spcBef>
                <a:spcPts val="0"/>
              </a:spcBef>
              <a:buNone/>
            </a:pP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1981200" y="48696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400" b="1" cap="none">
                <a:solidFill>
                  <a:schemeClr val="dk1"/>
                </a:solidFill>
              </a:rPr>
              <a:t>Business Problem</a:t>
            </a:r>
          </a:p>
        </p:txBody>
      </p:sp>
      <p:sp>
        <p:nvSpPr>
          <p:cNvPr id="104" name="Shape 104"/>
          <p:cNvSpPr txBox="1">
            <a:spLocks noGrp="1"/>
          </p:cNvSpPr>
          <p:nvPr>
            <p:ph idx="1"/>
          </p:nvPr>
        </p:nvSpPr>
        <p:spPr>
          <a:xfrm>
            <a:off x="1981199" y="2204500"/>
            <a:ext cx="8470200" cy="4526100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t" anchorCtr="0">
            <a:noAutofit/>
          </a:bodyPr>
          <a:lstStyle/>
          <a:p>
            <a:pPr marL="457200" indent="-381000">
              <a:spcBef>
                <a:spcPts val="0"/>
              </a:spcBef>
              <a:buClr>
                <a:schemeClr val="dk1"/>
              </a:buClr>
              <a:buSzPct val="100000"/>
              <a:buFont typeface="Calibri"/>
            </a:pPr>
            <a:r>
              <a:rPr lang="en-US" dirty="0">
                <a:solidFill>
                  <a:schemeClr val="bg1"/>
                </a:solidFill>
              </a:rPr>
              <a:t>Orders are operated manually</a:t>
            </a:r>
          </a:p>
          <a:p>
            <a:pPr marL="457200" indent="-381000">
              <a:spcBef>
                <a:spcPts val="0"/>
              </a:spcBef>
              <a:buSzPct val="100000"/>
            </a:pPr>
            <a:r>
              <a:rPr lang="en-US" dirty="0">
                <a:solidFill>
                  <a:schemeClr val="bg1"/>
                </a:solidFill>
              </a:rPr>
              <a:t>Document are in paper form</a:t>
            </a:r>
          </a:p>
          <a:p>
            <a:pPr marL="457200" indent="-381000">
              <a:spcBef>
                <a:spcPts val="0"/>
              </a:spcBef>
              <a:buSzPct val="100000"/>
            </a:pPr>
            <a:r>
              <a:rPr lang="en-US" dirty="0">
                <a:solidFill>
                  <a:schemeClr val="bg1"/>
                </a:solidFill>
              </a:rPr>
              <a:t>Ineffective use of customer database</a:t>
            </a:r>
          </a:p>
          <a:p>
            <a:pPr marL="457200" indent="-381000">
              <a:spcBef>
                <a:spcPts val="0"/>
              </a:spcBef>
              <a:buSzPct val="100000"/>
            </a:pPr>
            <a:r>
              <a:rPr lang="en-US" dirty="0">
                <a:solidFill>
                  <a:schemeClr val="bg1"/>
                </a:solidFill>
              </a:rPr>
              <a:t>Partially computerized system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1981200" y="-126608"/>
            <a:ext cx="8229600" cy="717452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dirty="0">
                <a:solidFill>
                  <a:schemeClr val="bg1"/>
                </a:solidFill>
              </a:rPr>
              <a:t>ER Diagram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524001" y="-153888"/>
            <a:ext cx="18473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590844"/>
            <a:ext cx="8229600" cy="61487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2309722" y="211016"/>
            <a:ext cx="7429499" cy="815927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400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Web 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456" y="1603718"/>
            <a:ext cx="7374794" cy="37138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2380061" y="211016"/>
            <a:ext cx="7429499" cy="829994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400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SQL Queries</a:t>
            </a:r>
          </a:p>
        </p:txBody>
      </p:sp>
      <p:sp>
        <p:nvSpPr>
          <p:cNvPr id="2" name="Content Placeholder 1"/>
          <p:cNvSpPr>
            <a:spLocks noGrp="1" noChangeArrowheads="1"/>
          </p:cNvSpPr>
          <p:nvPr>
            <p:ph idx="1"/>
          </p:nvPr>
        </p:nvSpPr>
        <p:spPr bwMode="auto">
          <a:xfrm>
            <a:off x="2380060" y="963639"/>
            <a:ext cx="7429500" cy="9202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lnSpc>
                <a:spcPct val="100000"/>
              </a:lnSpc>
              <a:buSzTx/>
              <a:buFontTx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select count(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customer_id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) from customer;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FontTx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select count(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customer_id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) from catalogs where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customer_id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=0;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FontTx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select count(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order_id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) from orders where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payment_received_date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=@date;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FontTx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select count(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order_id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) from orders where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dispatch_date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=@date;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FontTx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select top 1 CONVERT(NVARCHAR,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received_date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, 106) </a:t>
            </a: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 AS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received_date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from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shipment_received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order by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received_date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desc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FontTx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select top 1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i.name,count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o.item_id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) from inventory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join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inventory_order_relation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o </a:t>
            </a: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 on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i.item_id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o.item_id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group by i.name order by count(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i.item_id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desc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FontTx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select count(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customer_id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) from customer where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is_using_credit_card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=1;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FontTx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select top 1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c.first_name,c.last_name,c.customer_id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 count(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o.order_id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) from customer c join orders o on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c.customer_id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=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o.customer_id</a:t>
            </a:r>
            <a:endParaRPr lang="en-US" altLang="en-US" sz="1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 group by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c.customer_id,c.first_name,c.last_name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order by count(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o.order_id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desc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FontTx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select count(</a:t>
            </a:r>
            <a:r>
              <a:rPr lang="en-US" altLang="en-US" sz="16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item_id</a:t>
            </a: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) from inventory;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r>
              <a:rPr lang="en-US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buSzTx/>
              <a:buNone/>
            </a:pPr>
            <a:endParaRPr lang="en-US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2100746" y="0"/>
            <a:ext cx="8229600" cy="815926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400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Scope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220307" y="815927"/>
            <a:ext cx="7990479" cy="4926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81000">
              <a:lnSpc>
                <a:spcPct val="115000"/>
              </a:lnSpc>
              <a:spcAft>
                <a:spcPts val="160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24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Release 1.0 (August 2017)</a:t>
            </a:r>
          </a:p>
          <a:p>
            <a:pPr marL="76200">
              <a:lnSpc>
                <a:spcPct val="115000"/>
              </a:lnSpc>
              <a:spcAft>
                <a:spcPts val="1600"/>
              </a:spcAft>
              <a:buClr>
                <a:schemeClr val="dk1"/>
              </a:buClr>
              <a:buSzPct val="100000"/>
            </a:pPr>
            <a:r>
              <a:rPr lang="en-IN" sz="24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   1.1) Special discount feature</a:t>
            </a:r>
          </a:p>
          <a:p>
            <a:pPr marL="76200">
              <a:lnSpc>
                <a:spcPct val="115000"/>
              </a:lnSpc>
              <a:spcAft>
                <a:spcPts val="1600"/>
              </a:spcAft>
              <a:buClr>
                <a:schemeClr val="dk1"/>
              </a:buClr>
              <a:buSzPct val="100000"/>
            </a:pPr>
            <a:r>
              <a:rPr lang="en-IN" sz="24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   1.2) Product Rental feature</a:t>
            </a:r>
          </a:p>
          <a:p>
            <a:pPr marL="457200" indent="-381000">
              <a:lnSpc>
                <a:spcPct val="115000"/>
              </a:lnSpc>
              <a:spcAft>
                <a:spcPts val="160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24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Release 2.0 (October 2017)</a:t>
            </a:r>
            <a:endParaRPr lang="en-IN" sz="24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>
              <a:lnSpc>
                <a:spcPct val="115000"/>
              </a:lnSpc>
              <a:spcAft>
                <a:spcPts val="1600"/>
              </a:spcAft>
              <a:buClr>
                <a:schemeClr val="dk1"/>
              </a:buClr>
              <a:buSzPct val="100000"/>
            </a:pPr>
            <a:r>
              <a:rPr lang="en-IN" sz="24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   2.1) Online Application</a:t>
            </a:r>
          </a:p>
          <a:p>
            <a:pPr marL="76200">
              <a:lnSpc>
                <a:spcPct val="115000"/>
              </a:lnSpc>
              <a:spcAft>
                <a:spcPts val="1600"/>
              </a:spcAft>
              <a:buClr>
                <a:schemeClr val="dk1"/>
              </a:buClr>
              <a:buSzPct val="100000"/>
            </a:pPr>
            <a:r>
              <a:rPr lang="en-IN" sz="24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   2.2) Customer review feature</a:t>
            </a:r>
          </a:p>
          <a:p>
            <a:pPr marL="76200">
              <a:lnSpc>
                <a:spcPct val="115000"/>
              </a:lnSpc>
              <a:spcAft>
                <a:spcPts val="1600"/>
              </a:spcAft>
              <a:buClr>
                <a:schemeClr val="dk1"/>
              </a:buClr>
              <a:buSzPct val="100000"/>
            </a:pPr>
            <a:r>
              <a:rPr lang="en-IN" sz="24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   2.3) Similar items panel feature</a:t>
            </a:r>
          </a:p>
          <a:p>
            <a:pPr marL="457200" indent="-381000">
              <a:lnSpc>
                <a:spcPct val="115000"/>
              </a:lnSpc>
              <a:spcAft>
                <a:spcPts val="160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IN" sz="24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Geographical Business expansion (January 2018)</a:t>
            </a:r>
          </a:p>
        </p:txBody>
      </p:sp>
    </p:spTree>
    <p:extLst>
      <p:ext uri="{BB962C8B-B14F-4D97-AF65-F5344CB8AC3E}">
        <p14:creationId xmlns:p14="http://schemas.microsoft.com/office/powerpoint/2010/main" val="483215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4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Challenges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t" anchorCtr="0">
            <a:noAutofit/>
          </a:bodyPr>
          <a:lstStyle/>
          <a:p>
            <a:pPr marL="457200" indent="-457200"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  <a:sym typeface="Calibri"/>
              </a:rPr>
              <a:t>Creating a Web Application (in C# &amp; .NET)</a:t>
            </a:r>
          </a:p>
          <a:p>
            <a:pPr marL="457200" indent="-457200"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</a:rPr>
              <a:t>Integrating Application with Database (SQL)</a:t>
            </a:r>
          </a:p>
          <a:p>
            <a:pPr marL="457200" indent="-457200"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  <a:sym typeface="Calibri"/>
              </a:rPr>
              <a:t>Providing Logic Behind Code</a:t>
            </a:r>
          </a:p>
          <a:p>
            <a:pPr marL="457200" indent="-457200"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</a:rPr>
              <a:t>Integrating data from different sources</a:t>
            </a:r>
          </a:p>
          <a:p>
            <a:pPr marL="457200" indent="-457200">
              <a:spcBef>
                <a:spcPts val="0"/>
              </a:spcBef>
            </a:pPr>
            <a:endParaRPr sz="2800" dirty="0">
              <a:solidFill>
                <a:schemeClr val="bg1"/>
              </a:solidFill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208</TotalTime>
  <Words>330</Words>
  <Application>Microsoft Office PowerPoint</Application>
  <PresentationFormat>Widescreen</PresentationFormat>
  <Paragraphs>90</Paragraphs>
  <Slides>14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Consolas</vt:lpstr>
      <vt:lpstr>Calibri</vt:lpstr>
      <vt:lpstr>Arial</vt:lpstr>
      <vt:lpstr>Roboto</vt:lpstr>
      <vt:lpstr>Tw Cen MT</vt:lpstr>
      <vt:lpstr>Times New Roman</vt:lpstr>
      <vt:lpstr>Trebuchet MS</vt:lpstr>
      <vt:lpstr>Circuit</vt:lpstr>
      <vt:lpstr>Target Enterprises LTD ISDS 555 </vt:lpstr>
      <vt:lpstr>Team 8</vt:lpstr>
      <vt:lpstr>Introduction</vt:lpstr>
      <vt:lpstr>Business Problem</vt:lpstr>
      <vt:lpstr>ER Diagram</vt:lpstr>
      <vt:lpstr>Web Application</vt:lpstr>
      <vt:lpstr>SQL Queries</vt:lpstr>
      <vt:lpstr>Future Scope</vt:lpstr>
      <vt:lpstr>Challenges</vt:lpstr>
      <vt:lpstr>Challenges</vt:lpstr>
      <vt:lpstr>Web Application Demo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Enterprises LTD ISDS 555 </dc:title>
  <cp:lastModifiedBy>CampusUser</cp:lastModifiedBy>
  <cp:revision>24</cp:revision>
  <dcterms:modified xsi:type="dcterms:W3CDTF">2017-06-28T19:28:58Z</dcterms:modified>
</cp:coreProperties>
</file>